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0" r:id="rId1"/>
  </p:sldMasterIdLst>
  <p:notesMasterIdLst>
    <p:notesMasterId r:id="rId23"/>
  </p:notesMasterIdLst>
  <p:sldIdLst>
    <p:sldId id="256" r:id="rId2"/>
    <p:sldId id="262" r:id="rId3"/>
    <p:sldId id="257" r:id="rId4"/>
    <p:sldId id="272" r:id="rId5"/>
    <p:sldId id="258" r:id="rId6"/>
    <p:sldId id="259" r:id="rId7"/>
    <p:sldId id="260" r:id="rId8"/>
    <p:sldId id="273" r:id="rId9"/>
    <p:sldId id="274" r:id="rId10"/>
    <p:sldId id="275" r:id="rId11"/>
    <p:sldId id="268" r:id="rId12"/>
    <p:sldId id="277" r:id="rId13"/>
    <p:sldId id="278" r:id="rId14"/>
    <p:sldId id="279" r:id="rId15"/>
    <p:sldId id="280" r:id="rId16"/>
    <p:sldId id="269" r:id="rId17"/>
    <p:sldId id="270" r:id="rId18"/>
    <p:sldId id="282" r:id="rId19"/>
    <p:sldId id="281" r:id="rId20"/>
    <p:sldId id="271" r:id="rId21"/>
    <p:sldId id="284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 autoAdjust="0"/>
    <p:restoredTop sz="94660"/>
  </p:normalViewPr>
  <p:slideViewPr>
    <p:cSldViewPr>
      <p:cViewPr varScale="1">
        <p:scale>
          <a:sx n="70" d="100"/>
          <a:sy n="70" d="100"/>
        </p:scale>
        <p:origin x="138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3E2E35-9A63-4F66-8076-4E5A0CB3AE63}" type="datetimeFigureOut">
              <a:rPr lang="bg-BG" smtClean="0"/>
              <a:pPr/>
              <a:t>27.01.2020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86ECCD-CA70-452A-92DA-DDD8A86C238B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64824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 eaLnBrk="1" latinLnBrk="0" hangingPunct="1"/>
            <a:r>
              <a:rPr lang="en-US" smtClean="0"/>
              <a:t>2012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r>
              <a:rPr kumimoji="0" lang="bg-BG" smtClean="0">
                <a:solidFill>
                  <a:schemeClr val="tx2"/>
                </a:solidFill>
              </a:rPr>
              <a:t>Увод в Софтуерното Инженерство</a:t>
            </a:r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bg-BG" smtClean="0"/>
              <a:t>Увод в Софтуерното Инженерство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bg-BG" smtClean="0"/>
              <a:t>Увод в Софтуерното Инженерство</a:t>
            </a:r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183880" cy="1051560"/>
          </a:xfrm>
        </p:spPr>
        <p:txBody>
          <a:bodyPr/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916832"/>
            <a:ext cx="8111872" cy="4187952"/>
          </a:xfrm>
        </p:spPr>
        <p:txBody>
          <a:bodyPr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201</a:t>
            </a:r>
            <a:r>
              <a:rPr lang="bg-BG" dirty="0" smtClean="0"/>
              <a:t>6/17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bg-BG" smtClean="0"/>
              <a:t>Увод в Софтуерното Инженерство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201</a:t>
            </a:r>
            <a:r>
              <a:rPr lang="bg-BG" dirty="0" smtClean="0"/>
              <a:t>6/17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bg-BG" smtClean="0"/>
              <a:t>Увод в Софтуерното Инженерство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bg-BG" smtClean="0"/>
              <a:t>Увод в Софтуерното Инженерство</a:t>
            </a:r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bg-BG" smtClean="0"/>
              <a:t>Увод в Софтуерното Инженерство</a:t>
            </a:r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bg-BG" smtClean="0"/>
              <a:t>Увод в Софтуерното Инженерство</a:t>
            </a:r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bg-BG" smtClean="0"/>
              <a:t>Увод в Софтуерното Инженерство</a:t>
            </a:r>
            <a:endParaRPr kumimoji="0"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bg-BG" smtClean="0"/>
              <a:t>Увод в Софтуерното Инженерство</a:t>
            </a:r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bg-BG" smtClean="0"/>
              <a:t>Увод в Софтуерното Инженерство</a:t>
            </a:r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80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417422" y="1484784"/>
            <a:ext cx="8306809" cy="504485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418596" y="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44581" y="1628800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/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r>
              <a:rPr lang="en-US" smtClean="0"/>
              <a:t>2012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 algn="r" eaLnBrk="1" latinLnBrk="0" hangingPunct="1"/>
            <a:r>
              <a:rPr kumimoji="0" lang="bg-BG" sz="1400" smtClean="0">
                <a:solidFill>
                  <a:schemeClr val="tx2"/>
                </a:solidFill>
              </a:rPr>
              <a:t>Увод в Софтуерното Инженерство</a:t>
            </a:r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576" y="1700808"/>
            <a:ext cx="7772400" cy="1828800"/>
          </a:xfrm>
        </p:spPr>
        <p:txBody>
          <a:bodyPr/>
          <a:lstStyle/>
          <a:p>
            <a:r>
              <a:rPr lang="en-US" dirty="0" smtClean="0"/>
              <a:t>Super Foods</a:t>
            </a: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805600" cy="1616176"/>
          </a:xfrm>
        </p:spPr>
        <p:txBody>
          <a:bodyPr>
            <a:normAutofit/>
          </a:bodyPr>
          <a:lstStyle/>
          <a:p>
            <a:r>
              <a:rPr lang="ru-RU" dirty="0"/>
              <a:t>Николай </a:t>
            </a:r>
            <a:r>
              <a:rPr lang="ru-RU" dirty="0" smtClean="0"/>
              <a:t>Георгиев 62307</a:t>
            </a:r>
          </a:p>
          <a:p>
            <a:r>
              <a:rPr lang="ru-RU" dirty="0" smtClean="0"/>
              <a:t>Добромир Колев </a:t>
            </a:r>
            <a:r>
              <a:rPr lang="bg-BG" dirty="0"/>
              <a:t>62356</a:t>
            </a:r>
            <a:endParaRPr lang="ru-RU" dirty="0" smtClean="0"/>
          </a:p>
          <a:p>
            <a:r>
              <a:rPr lang="ru-RU" dirty="0" smtClean="0"/>
              <a:t> </a:t>
            </a:r>
            <a:r>
              <a:rPr lang="ru-RU" dirty="0"/>
              <a:t>Белла </a:t>
            </a:r>
            <a:r>
              <a:rPr lang="ru-RU" dirty="0" smtClean="0"/>
              <a:t>Събева </a:t>
            </a:r>
            <a:r>
              <a:rPr lang="bg-BG" dirty="0"/>
              <a:t>62188</a:t>
            </a:r>
            <a:endParaRPr lang="ru-RU" dirty="0" smtClean="0"/>
          </a:p>
          <a:p>
            <a:r>
              <a:rPr lang="ru-RU" dirty="0" smtClean="0"/>
              <a:t> </a:t>
            </a:r>
            <a:r>
              <a:rPr lang="ru-RU" dirty="0"/>
              <a:t>Ерик </a:t>
            </a:r>
            <a:r>
              <a:rPr lang="ru-RU" dirty="0" smtClean="0"/>
              <a:t>Здравков </a:t>
            </a:r>
            <a:r>
              <a:rPr lang="bg-BG" dirty="0"/>
              <a:t>62511</a:t>
            </a:r>
            <a:endParaRPr lang="ru-RU" dirty="0" smtClean="0"/>
          </a:p>
          <a:p>
            <a:r>
              <a:rPr lang="ru-RU" dirty="0" smtClean="0"/>
              <a:t>Дейвид Метанов </a:t>
            </a:r>
            <a:r>
              <a:rPr lang="bg-BG" dirty="0"/>
              <a:t>62171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Потребителски интерфейс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</a:t>
            </a:r>
            <a:r>
              <a:rPr lang="bg-BG" smtClean="0"/>
              <a:t>6/17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bg-BG" smtClean="0"/>
              <a:t>Увод в Софтуерното Инженерство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/>
              <a:t>10</a:t>
            </a:fld>
            <a:endParaRPr kumimoji="0" lang="en-US" dirty="0">
              <a:solidFill>
                <a:srgbClr val="FFFFFF"/>
              </a:solidFill>
            </a:endParaRPr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416" y="1556792"/>
            <a:ext cx="5856136" cy="455508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3400" dirty="0"/>
              <a:t>Основни </a:t>
            </a:r>
            <a:r>
              <a:rPr lang="bg-BG" sz="3400" dirty="0" smtClean="0"/>
              <a:t>потребителски случаи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412776"/>
            <a:ext cx="8064896" cy="4692008"/>
          </a:xfrm>
        </p:spPr>
        <p:txBody>
          <a:bodyPr/>
          <a:lstStyle/>
          <a:p>
            <a:pPr marL="0" indent="0">
              <a:buNone/>
            </a:pPr>
            <a:r>
              <a:rPr lang="bg-BG" sz="2000" b="1" dirty="0" smtClean="0"/>
              <a:t>Избиране на артикул от страница с артикули</a:t>
            </a:r>
            <a:endParaRPr lang="en-US" sz="2000" i="1" dirty="0" smtClean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/>
              <a:t>11</a:t>
            </a:fld>
            <a:endParaRPr kumimoji="0" lang="en-US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924" y="1861304"/>
            <a:ext cx="6000152" cy="444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12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3400" dirty="0"/>
              <a:t>Основни </a:t>
            </a:r>
            <a:r>
              <a:rPr lang="bg-BG" sz="3400" dirty="0" smtClean="0"/>
              <a:t>потребителски случаи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412776"/>
            <a:ext cx="8064896" cy="4692008"/>
          </a:xfrm>
        </p:spPr>
        <p:txBody>
          <a:bodyPr/>
          <a:lstStyle/>
          <a:p>
            <a:pPr marL="0" indent="0">
              <a:buNone/>
            </a:pPr>
            <a:r>
              <a:rPr lang="bg-BG" sz="2000" b="1" dirty="0" smtClean="0"/>
              <a:t>Управление на количка</a:t>
            </a:r>
            <a:endParaRPr lang="en-US" sz="2000" dirty="0" smtClean="0"/>
          </a:p>
          <a:p>
            <a:endParaRPr lang="en-US" sz="2000" i="1" dirty="0" smtClean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/>
              <a:t>12</a:t>
            </a:fld>
            <a:endParaRPr kumimoji="0" lang="en-US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844824"/>
            <a:ext cx="6624736" cy="444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12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3400" dirty="0"/>
              <a:t>Основни </a:t>
            </a:r>
            <a:r>
              <a:rPr lang="bg-BG" sz="3400" dirty="0" smtClean="0"/>
              <a:t>потребителски случаи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412776"/>
            <a:ext cx="8064896" cy="4692008"/>
          </a:xfrm>
        </p:spPr>
        <p:txBody>
          <a:bodyPr/>
          <a:lstStyle/>
          <a:p>
            <a:pPr marL="0" indent="0">
              <a:buNone/>
            </a:pPr>
            <a:r>
              <a:rPr lang="bg-BG" sz="2000" b="1" dirty="0" smtClean="0"/>
              <a:t>Завършване на поръчка и плащане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i="1" dirty="0" smtClean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/>
              <a:t>13</a:t>
            </a:fld>
            <a:endParaRPr kumimoji="0" lang="en-US" dirty="0">
              <a:solidFill>
                <a:srgbClr val="FFFFFF"/>
              </a:solidFill>
            </a:endParaRPr>
          </a:p>
        </p:txBody>
      </p:sp>
      <p:pic>
        <p:nvPicPr>
          <p:cNvPr id="9" name="Picture 8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9" r="10185"/>
          <a:stretch/>
        </p:blipFill>
        <p:spPr bwMode="auto">
          <a:xfrm>
            <a:off x="712928" y="1903069"/>
            <a:ext cx="7693112" cy="43913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9212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3400" dirty="0"/>
              <a:t>Основни </a:t>
            </a:r>
            <a:r>
              <a:rPr lang="bg-BG" sz="3400" dirty="0" smtClean="0"/>
              <a:t>потребителски случаи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412776"/>
            <a:ext cx="8064896" cy="4692008"/>
          </a:xfrm>
        </p:spPr>
        <p:txBody>
          <a:bodyPr/>
          <a:lstStyle/>
          <a:p>
            <a:pPr marL="0" indent="0">
              <a:buNone/>
            </a:pPr>
            <a:r>
              <a:rPr lang="bg-BG" sz="2000" b="1" dirty="0" smtClean="0"/>
              <a:t>Детайлен преглед на артикул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i="1" dirty="0" smtClean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/>
              <a:t>14</a:t>
            </a:fld>
            <a:endParaRPr kumimoji="0" lang="en-US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988840"/>
            <a:ext cx="7992888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12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3400" dirty="0"/>
              <a:t>Основни </a:t>
            </a:r>
            <a:r>
              <a:rPr lang="bg-BG" sz="3400" dirty="0" smtClean="0"/>
              <a:t>потребителски случаи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412776"/>
            <a:ext cx="8064896" cy="4692008"/>
          </a:xfrm>
        </p:spPr>
        <p:txBody>
          <a:bodyPr/>
          <a:lstStyle/>
          <a:p>
            <a:pPr marL="0" indent="0">
              <a:buNone/>
            </a:pPr>
            <a:r>
              <a:rPr lang="bg-BG" sz="2000" b="1" dirty="0">
                <a:latin typeface="Calibri" pitchFamily="34" charset="0"/>
                <a:ea typeface="Calibri" pitchFamily="34" charset="0"/>
                <a:cs typeface="Calibri" pitchFamily="34" charset="0"/>
              </a:rPr>
              <a:t>Управление на </a:t>
            </a:r>
            <a:r>
              <a:rPr lang="bg-BG" sz="2000" b="1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акаунт</a:t>
            </a:r>
            <a:r>
              <a:rPr lang="bg-BG" sz="2000" b="1" dirty="0" smtClean="0"/>
              <a:t>  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i="1" dirty="0" smtClean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bg-BG" smtClean="0"/>
              <a:t>Увод в Софтуерното Инженерство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/>
              <a:t>15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5" name="Picture 1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52" y="2060848"/>
            <a:ext cx="7776864" cy="4320480"/>
          </a:xfrm>
          <a:prstGeom prst="rect">
            <a:avLst/>
          </a:prstGeom>
        </p:spPr>
      </p:pic>
      <p:sp>
        <p:nvSpPr>
          <p:cNvPr id="2055" name="Rectangle 21"/>
          <p:cNvSpPr>
            <a:spLocks noChangeArrowheads="1"/>
          </p:cNvSpPr>
          <p:nvPr/>
        </p:nvSpPr>
        <p:spPr bwMode="auto">
          <a:xfrm>
            <a:off x="1115616" y="2060848"/>
            <a:ext cx="6624736" cy="432048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2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Диаграми на </a:t>
            </a:r>
            <a:r>
              <a:rPr lang="bg-BG" dirty="0" smtClean="0"/>
              <a:t>последователност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628800"/>
            <a:ext cx="8111872" cy="4752528"/>
          </a:xfrm>
        </p:spPr>
        <p:txBody>
          <a:bodyPr/>
          <a:lstStyle/>
          <a:p>
            <a:pPr marL="0" indent="0">
              <a:buNone/>
            </a:pPr>
            <a:r>
              <a:rPr lang="bg-BG" sz="2000" b="1" dirty="0" smtClean="0"/>
              <a:t>Завършване на поръчка от кухненския персонал</a:t>
            </a:r>
            <a:endParaRPr lang="en-US" sz="2000" dirty="0" smtClean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/>
              <a:t>16</a:t>
            </a:fld>
            <a:endParaRPr kumimoji="0" lang="en-US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48" y="2246486"/>
            <a:ext cx="7920880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26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Диаграми на </a:t>
            </a:r>
            <a:r>
              <a:rPr lang="bg-BG" dirty="0" smtClean="0"/>
              <a:t>активностите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556792"/>
            <a:ext cx="8183880" cy="4547992"/>
          </a:xfrm>
        </p:spPr>
        <p:txBody>
          <a:bodyPr/>
          <a:lstStyle/>
          <a:p>
            <a:pPr marL="0" indent="0">
              <a:buNone/>
            </a:pPr>
            <a:r>
              <a:rPr lang="bg-BG" sz="2000" b="1" dirty="0" smtClean="0"/>
              <a:t>Доставка</a:t>
            </a:r>
            <a:endParaRPr lang="en-US" sz="2000" dirty="0" smtClean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bg-BG" smtClean="0"/>
              <a:t>Увод в Софтуерното Инженерство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/>
              <a:t>17</a:t>
            </a:fld>
            <a:endParaRPr kumimoji="0" lang="en-US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060848"/>
            <a:ext cx="7920880" cy="428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9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Диаграми на </a:t>
            </a:r>
            <a:r>
              <a:rPr lang="bg-BG" dirty="0" smtClean="0"/>
              <a:t>активностите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68" y="1618065"/>
            <a:ext cx="8111872" cy="4187952"/>
          </a:xfrm>
        </p:spPr>
        <p:txBody>
          <a:bodyPr/>
          <a:lstStyle/>
          <a:p>
            <a:pPr marL="0" indent="0">
              <a:buNone/>
            </a:pPr>
            <a:r>
              <a:rPr lang="bg-BG" sz="2000" b="1" dirty="0" smtClean="0"/>
              <a:t>Вход и регистрция</a:t>
            </a:r>
          </a:p>
          <a:p>
            <a:endParaRPr lang="en-US" sz="2000" dirty="0" smtClean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/>
              <a:t>18</a:t>
            </a:fld>
            <a:endParaRPr kumimoji="0" lang="en-US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00"/>
          <a:stretch/>
        </p:blipFill>
        <p:spPr bwMode="auto">
          <a:xfrm>
            <a:off x="635048" y="2079426"/>
            <a:ext cx="7848872" cy="40324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9129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Диаграми на </a:t>
            </a:r>
            <a:r>
              <a:rPr lang="bg-BG" dirty="0" smtClean="0"/>
              <a:t>активностите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84784"/>
            <a:ext cx="8183880" cy="4620000"/>
          </a:xfrm>
        </p:spPr>
        <p:txBody>
          <a:bodyPr/>
          <a:lstStyle/>
          <a:p>
            <a:pPr marL="0" indent="0">
              <a:buNone/>
            </a:pPr>
            <a:r>
              <a:rPr lang="bg-BG" sz="2000" b="1" dirty="0" smtClean="0"/>
              <a:t>Преглед на рецепта</a:t>
            </a:r>
          </a:p>
          <a:p>
            <a:endParaRPr lang="en-US" sz="2000" dirty="0" smtClean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/>
              <a:t>19</a:t>
            </a:fld>
            <a:endParaRPr kumimoji="0" lang="en-US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866" y="1897763"/>
            <a:ext cx="6493236" cy="440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9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Съдържание</a:t>
            </a:r>
            <a:endParaRPr lang="bg-BG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39552" y="1916832"/>
            <a:ext cx="8111872" cy="4187952"/>
          </a:xfrm>
        </p:spPr>
        <p:txBody>
          <a:bodyPr>
            <a:normAutofit fontScale="92500" lnSpcReduction="10000"/>
          </a:bodyPr>
          <a:lstStyle/>
          <a:p>
            <a:r>
              <a:rPr lang="bg-BG" dirty="0" smtClean="0"/>
              <a:t>Обхват, перспективи и потребители на проекта</a:t>
            </a:r>
          </a:p>
          <a:p>
            <a:r>
              <a:rPr lang="bg-BG" dirty="0" smtClean="0"/>
              <a:t>Функционални изисквания</a:t>
            </a:r>
          </a:p>
          <a:p>
            <a:r>
              <a:rPr lang="bg-BG" dirty="0" smtClean="0"/>
              <a:t>Нефункционални изисквания</a:t>
            </a:r>
          </a:p>
          <a:p>
            <a:r>
              <a:rPr lang="bg-BG" dirty="0" smtClean="0"/>
              <a:t>Потребителски интерфейс</a:t>
            </a:r>
          </a:p>
          <a:p>
            <a:r>
              <a:rPr lang="bg-BG" dirty="0" smtClean="0"/>
              <a:t>Основни потребителски случаи</a:t>
            </a:r>
          </a:p>
          <a:p>
            <a:r>
              <a:rPr lang="bg-BG" dirty="0" smtClean="0"/>
              <a:t>Диаграми на последователност</a:t>
            </a:r>
          </a:p>
          <a:p>
            <a:r>
              <a:rPr lang="bg-BG" dirty="0" smtClean="0"/>
              <a:t>Диаграми на активностите</a:t>
            </a:r>
          </a:p>
          <a:p>
            <a:r>
              <a:rPr lang="bg-BG" dirty="0" smtClean="0"/>
              <a:t>Пакетни и клас диаграми</a:t>
            </a:r>
          </a:p>
          <a:p>
            <a:r>
              <a:rPr lang="bg-BG" dirty="0" smtClean="0"/>
              <a:t>Бъдещи насоки за развитие</a:t>
            </a:r>
          </a:p>
          <a:p>
            <a:endParaRPr lang="bg-BG" dirty="0" smtClean="0"/>
          </a:p>
          <a:p>
            <a:endParaRPr lang="bg-B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 dirty="0" smtClean="0"/>
              <a:t>15.01.2020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bg-BG" dirty="0" smtClean="0"/>
              <a:t>Увод в Софтуерното Инженерство</a:t>
            </a:r>
            <a:endParaRPr kumimoji="0"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0C94032-CD4C-4C25-B0C2-CEC720522D92}" type="slidenum">
              <a:rPr kumimoji="0" lang="en-US" smtClean="0"/>
              <a:pPr/>
              <a:t>2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Пакетни и клас </a:t>
            </a:r>
            <a:r>
              <a:rPr lang="bg-BG" dirty="0" smtClean="0"/>
              <a:t>диаграми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556792"/>
            <a:ext cx="8111872" cy="4547992"/>
          </a:xfrm>
        </p:spPr>
        <p:txBody>
          <a:bodyPr/>
          <a:lstStyle/>
          <a:p>
            <a:pPr>
              <a:buNone/>
            </a:pPr>
            <a:r>
              <a:rPr lang="bg-BG" sz="2000" b="1" dirty="0" smtClean="0"/>
              <a:t>Клас диаграма на основните класове</a:t>
            </a:r>
            <a:endParaRPr lang="en-US" sz="2000" dirty="0" smtClean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/>
              <a:t>20</a:t>
            </a:fld>
            <a:endParaRPr kumimoji="0" lang="en-US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067938"/>
            <a:ext cx="7056783" cy="428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0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Пакетни и клас </a:t>
            </a:r>
            <a:r>
              <a:rPr lang="bg-BG" dirty="0" smtClean="0"/>
              <a:t>диаграми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183880" cy="4475984"/>
          </a:xfrm>
        </p:spPr>
        <p:txBody>
          <a:bodyPr/>
          <a:lstStyle/>
          <a:p>
            <a:pPr marL="0" indent="0">
              <a:buNone/>
            </a:pPr>
            <a:r>
              <a:rPr lang="bg-BG" sz="2000" b="1" dirty="0" smtClean="0"/>
              <a:t>Пакетна диаграма на системата</a:t>
            </a:r>
          </a:p>
          <a:p>
            <a:endParaRPr lang="en-US" sz="2000" dirty="0" smtClean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/>
              <a:t>21</a:t>
            </a:fld>
            <a:endParaRPr kumimoji="0" lang="en-US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582" y="2060848"/>
            <a:ext cx="5404835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0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Обхват, перспективи и потребители на </a:t>
            </a:r>
            <a:r>
              <a:rPr lang="bg-BG" dirty="0"/>
              <a:t>проекта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Обхват на проекта </a:t>
            </a:r>
            <a:endParaRPr lang="bg-BG" sz="1600" dirty="0"/>
          </a:p>
          <a:p>
            <a:pPr marL="0" indent="0">
              <a:buNone/>
            </a:pPr>
            <a:r>
              <a:rPr lang="bg-BG" sz="1600" dirty="0" smtClean="0"/>
              <a:t>Проектът </a:t>
            </a:r>
            <a:r>
              <a:rPr lang="bg-BG" sz="1600" dirty="0"/>
              <a:t>цели да затвърди онлайн пазаруването </a:t>
            </a:r>
            <a:r>
              <a:rPr lang="bg-BG" sz="1600" dirty="0" smtClean="0"/>
              <a:t>в </a:t>
            </a:r>
            <a:r>
              <a:rPr lang="bg-BG" sz="1600" dirty="0"/>
              <a:t>сферата на </a:t>
            </a:r>
            <a:r>
              <a:rPr lang="bg-BG" sz="1600" dirty="0" smtClean="0"/>
              <a:t>продажбата </a:t>
            </a:r>
            <a:r>
              <a:rPr lang="bg-BG" sz="1600" dirty="0"/>
              <a:t>на храни, като предложи удобна и лесна за ползване платформа, която да спестява време на потребителите от пазаруване в хранитени </a:t>
            </a:r>
            <a:r>
              <a:rPr lang="bg-BG" sz="1600" dirty="0" smtClean="0"/>
              <a:t>магазини, </a:t>
            </a:r>
            <a:r>
              <a:rPr lang="bg-BG" sz="1600" dirty="0"/>
              <a:t>като предлага бърза и проследима </a:t>
            </a:r>
            <a:r>
              <a:rPr lang="bg-BG" sz="1600" dirty="0" smtClean="0"/>
              <a:t>доствка</a:t>
            </a:r>
          </a:p>
          <a:p>
            <a:r>
              <a:rPr lang="bg-BG" dirty="0" smtClean="0"/>
              <a:t>Перспективи </a:t>
            </a:r>
            <a:r>
              <a:rPr lang="bg-BG" dirty="0"/>
              <a:t>на </a:t>
            </a:r>
            <a:r>
              <a:rPr lang="bg-BG" dirty="0" smtClean="0"/>
              <a:t>проекта</a:t>
            </a:r>
          </a:p>
          <a:p>
            <a:pPr marL="0" indent="0">
              <a:buNone/>
            </a:pPr>
            <a:r>
              <a:rPr lang="bg-BG" sz="1600" dirty="0" smtClean="0"/>
              <a:t>Проектът е нова и самостоятелна система. Възползва се от тенденцията на повишаващо се онлайн пазаруване и задоволява растящото търсене на разнообразен асортимент от спезиализирани храни </a:t>
            </a:r>
            <a:r>
              <a:rPr lang="en-US" sz="1600" dirty="0" smtClean="0"/>
              <a:t>(</a:t>
            </a:r>
            <a:r>
              <a:rPr lang="bg-BG" sz="1600" dirty="0" smtClean="0"/>
              <a:t>без глутен, без лактоза, веган и т.н.</a:t>
            </a:r>
            <a:r>
              <a:rPr lang="en-US" sz="1600" dirty="0" smtClean="0"/>
              <a:t>)</a:t>
            </a:r>
            <a:endParaRPr lang="bg-BG" sz="1600" dirty="0" smtClean="0"/>
          </a:p>
          <a:p>
            <a:r>
              <a:rPr lang="bg-BG" dirty="0" smtClean="0"/>
              <a:t>Потребители на проекта</a:t>
            </a:r>
          </a:p>
          <a:p>
            <a:pPr marL="0" indent="0">
              <a:buNone/>
            </a:pPr>
            <a:endParaRPr lang="bg-BG" dirty="0" smtClean="0"/>
          </a:p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bg-BG" smtClean="0"/>
              <a:t>Увод в Софтуерното Инженерство</a:t>
            </a:r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0C94032-CD4C-4C25-B0C2-CEC720522D92}" type="slidenum">
              <a:rPr kumimoji="0" lang="en-US" smtClean="0"/>
              <a:pPr/>
              <a:t>3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Обхват, перспективи и потребители на </a:t>
            </a:r>
            <a:r>
              <a:rPr lang="bg-BG" dirty="0"/>
              <a:t>проекта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bg-BG" sz="5100" dirty="0" smtClean="0"/>
              <a:t>Потребители на проекта се разделят на: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900" b="1" dirty="0" smtClean="0"/>
              <a:t>Нерегистрирани </a:t>
            </a:r>
            <a:r>
              <a:rPr lang="ru-RU" sz="2900" b="1" dirty="0"/>
              <a:t>потребители</a:t>
            </a:r>
            <a:r>
              <a:rPr lang="ru-RU" sz="2900" dirty="0"/>
              <a:t> – потребители, които или нямат акаунт, или не са влезли в </a:t>
            </a:r>
            <a:r>
              <a:rPr lang="ru-RU" sz="2900" dirty="0" smtClean="0"/>
              <a:t>съществуващ такъв. </a:t>
            </a:r>
            <a:r>
              <a:rPr lang="ru-RU" sz="2900" dirty="0"/>
              <a:t>М</a:t>
            </a:r>
            <a:r>
              <a:rPr lang="ru-RU" sz="2900" dirty="0" smtClean="0"/>
              <a:t>огат </a:t>
            </a:r>
            <a:r>
              <a:rPr lang="ru-RU" sz="2900" dirty="0"/>
              <a:t>да разглеждат сайта, но не могат да използват услугите </a:t>
            </a:r>
            <a:r>
              <a:rPr lang="ru-RU" sz="2900" dirty="0" smtClean="0"/>
              <a:t>му.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900" b="1" dirty="0" smtClean="0"/>
              <a:t>Регистрирани </a:t>
            </a:r>
            <a:r>
              <a:rPr lang="ru-RU" sz="2900" b="1" dirty="0"/>
              <a:t>потребители </a:t>
            </a:r>
            <a:r>
              <a:rPr lang="ru-RU" sz="2900" dirty="0"/>
              <a:t>– потребители, които са влезли в акаунта си и </a:t>
            </a:r>
            <a:r>
              <a:rPr lang="ru-RU" sz="2900" dirty="0" smtClean="0"/>
              <a:t>могат да </a:t>
            </a:r>
            <a:r>
              <a:rPr lang="ru-RU" sz="2900" dirty="0"/>
              <a:t>ползват всичките му </a:t>
            </a:r>
            <a:r>
              <a:rPr lang="ru-RU" sz="2900" dirty="0" smtClean="0"/>
              <a:t>услуги.</a:t>
            </a:r>
            <a:endParaRPr lang="ru-RU" sz="2900" dirty="0"/>
          </a:p>
          <a:p>
            <a:pPr marL="514350" indent="-514350">
              <a:buFont typeface="+mj-lt"/>
              <a:buAutoNum type="arabicPeriod"/>
            </a:pPr>
            <a:r>
              <a:rPr lang="ru-RU" sz="2900" b="1" dirty="0" smtClean="0"/>
              <a:t>Администратор</a:t>
            </a:r>
            <a:r>
              <a:rPr lang="ru-RU" sz="2900" dirty="0" smtClean="0"/>
              <a:t>и </a:t>
            </a:r>
            <a:r>
              <a:rPr lang="ru-RU" sz="2900" dirty="0"/>
              <a:t>– специални регистрирани потребители, притежаващи всички права за системата и се </a:t>
            </a:r>
            <a:r>
              <a:rPr lang="ru-RU" sz="2900" dirty="0" smtClean="0"/>
              <a:t>грижат </a:t>
            </a:r>
            <a:r>
              <a:rPr lang="ru-RU" sz="2900" dirty="0"/>
              <a:t>за нейната изправност и за извършване на промени по нея. 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900" b="1" dirty="0" smtClean="0"/>
              <a:t>Доставчици </a:t>
            </a:r>
            <a:r>
              <a:rPr lang="ru-RU" sz="2900" dirty="0"/>
              <a:t>– специални регистрирани потребители, на които системата предоставя информация за </a:t>
            </a:r>
            <a:r>
              <a:rPr lang="ru-RU" sz="2900" dirty="0" smtClean="0"/>
              <a:t>поръчките </a:t>
            </a:r>
            <a:r>
              <a:rPr lang="ru-RU" sz="2900" dirty="0"/>
              <a:t>и които предоставят информация на системата </a:t>
            </a:r>
            <a:r>
              <a:rPr lang="en-US" sz="2900" dirty="0"/>
              <a:t>(</a:t>
            </a:r>
            <a:r>
              <a:rPr lang="ru-RU" sz="2900" dirty="0" smtClean="0"/>
              <a:t>за </a:t>
            </a:r>
            <a:r>
              <a:rPr lang="ru-RU" sz="2900" dirty="0"/>
              <a:t>своето </a:t>
            </a:r>
            <a:r>
              <a:rPr lang="ru-RU" sz="2900" dirty="0" smtClean="0"/>
              <a:t>местоположение</a:t>
            </a:r>
            <a:r>
              <a:rPr lang="en-US" sz="2900" dirty="0" smtClean="0"/>
              <a:t>)</a:t>
            </a:r>
            <a:r>
              <a:rPr lang="ru-RU" sz="2900" dirty="0" smtClean="0"/>
              <a:t>.</a:t>
            </a:r>
            <a:endParaRPr lang="ru-RU" sz="2900" dirty="0"/>
          </a:p>
          <a:p>
            <a:pPr marL="514350" indent="-514350">
              <a:buFont typeface="+mj-lt"/>
              <a:buAutoNum type="arabicPeriod"/>
            </a:pPr>
            <a:r>
              <a:rPr lang="ru-RU" sz="2900" b="1" dirty="0" smtClean="0"/>
              <a:t>Кухненски </a:t>
            </a:r>
            <a:r>
              <a:rPr lang="ru-RU" sz="2900" b="1" dirty="0"/>
              <a:t>персонал </a:t>
            </a:r>
            <a:r>
              <a:rPr lang="ru-RU" sz="2900" dirty="0"/>
              <a:t>– специални регистрирани потребители, на които системата предоставя информация за поръчките на ястия и които предават на системата информация </a:t>
            </a:r>
            <a:r>
              <a:rPr lang="en-US" sz="2900" dirty="0" smtClean="0"/>
              <a:t>(</a:t>
            </a:r>
            <a:r>
              <a:rPr lang="ru-RU" sz="2900" dirty="0" smtClean="0"/>
              <a:t>за </a:t>
            </a:r>
            <a:r>
              <a:rPr lang="ru-RU" sz="2900" dirty="0"/>
              <a:t>готовите </a:t>
            </a:r>
            <a:r>
              <a:rPr lang="ru-RU" sz="2900" dirty="0" smtClean="0"/>
              <a:t>поръчки и оставащи количества ястия</a:t>
            </a:r>
            <a:r>
              <a:rPr lang="en-US" sz="2900" dirty="0" smtClean="0"/>
              <a:t>).</a:t>
            </a:r>
            <a:endParaRPr lang="ru-RU" sz="2900" dirty="0"/>
          </a:p>
          <a:p>
            <a:pPr marL="514350" indent="-514350">
              <a:buFont typeface="+mj-lt"/>
              <a:buAutoNum type="arabicPeriod"/>
            </a:pPr>
            <a:endParaRPr lang="bg-BG" dirty="0" smtClean="0"/>
          </a:p>
          <a:p>
            <a:pPr marL="0" indent="0">
              <a:buNone/>
            </a:pPr>
            <a:endParaRPr lang="bg-BG" dirty="0" smtClean="0"/>
          </a:p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bg-BG" smtClean="0"/>
              <a:t>Увод в Софтуерното Инженерство</a:t>
            </a:r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0C94032-CD4C-4C25-B0C2-CEC720522D92}" type="slidenum">
              <a:rPr kumimoji="0" lang="en-US" smtClean="0"/>
              <a:pPr/>
              <a:t>4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4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Функционални изисквания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bg-BG" sz="2000" dirty="0" smtClean="0"/>
              <a:t>Вход и регистрация в системата</a:t>
            </a:r>
          </a:p>
          <a:p>
            <a:r>
              <a:rPr lang="bg-BG" sz="2000" dirty="0" smtClean="0"/>
              <a:t>Управление на акаунт</a:t>
            </a:r>
          </a:p>
          <a:p>
            <a:r>
              <a:rPr lang="bg-BG" sz="2000" dirty="0" smtClean="0"/>
              <a:t>Преглед на страница с артикули</a:t>
            </a:r>
          </a:p>
          <a:p>
            <a:r>
              <a:rPr lang="bg-BG" sz="2000" dirty="0"/>
              <a:t>Детайлен преглед на </a:t>
            </a:r>
            <a:r>
              <a:rPr lang="bg-BG" sz="2000" dirty="0" smtClean="0"/>
              <a:t>артикул</a:t>
            </a:r>
          </a:p>
          <a:p>
            <a:r>
              <a:rPr lang="bg-BG" sz="2000" dirty="0" smtClean="0"/>
              <a:t>Количка</a:t>
            </a:r>
          </a:p>
          <a:p>
            <a:r>
              <a:rPr lang="ru-RU" sz="2000" dirty="0"/>
              <a:t>Завършване на поръчка и </a:t>
            </a:r>
            <a:r>
              <a:rPr lang="ru-RU" sz="2000" dirty="0" smtClean="0"/>
              <a:t>плащане</a:t>
            </a:r>
          </a:p>
          <a:p>
            <a:r>
              <a:rPr lang="bg-BG" sz="2000" dirty="0" smtClean="0"/>
              <a:t>Доставка</a:t>
            </a:r>
          </a:p>
          <a:p>
            <a:r>
              <a:rPr lang="ru-RU" sz="2000" dirty="0"/>
              <a:t>Преглед на страница с </a:t>
            </a:r>
            <a:r>
              <a:rPr lang="ru-RU" sz="2000" dirty="0" smtClean="0"/>
              <a:t>рецепти</a:t>
            </a:r>
          </a:p>
          <a:p>
            <a:r>
              <a:rPr lang="bg-BG" sz="2000" dirty="0"/>
              <a:t>Детайлен преглед на </a:t>
            </a:r>
            <a:r>
              <a:rPr lang="bg-BG" sz="2000" dirty="0" smtClean="0"/>
              <a:t>рецепта</a:t>
            </a:r>
          </a:p>
          <a:p>
            <a:r>
              <a:rPr lang="ru-RU" sz="2000" dirty="0"/>
              <a:t>Добавяне и изтриване на </a:t>
            </a:r>
            <a:r>
              <a:rPr lang="ru-RU" sz="2000" dirty="0" smtClean="0"/>
              <a:t>артикул</a:t>
            </a:r>
          </a:p>
          <a:p>
            <a:r>
              <a:rPr lang="bg-BG" sz="2000" dirty="0"/>
              <a:t>Информация за </a:t>
            </a:r>
            <a:r>
              <a:rPr lang="bg-BG" sz="2000" dirty="0" smtClean="0"/>
              <a:t>доставчиците</a:t>
            </a:r>
          </a:p>
          <a:p>
            <a:r>
              <a:rPr lang="bg-BG" sz="2000" dirty="0"/>
              <a:t>Информация за кухненския персонал</a:t>
            </a:r>
            <a:endParaRPr lang="bg-BG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bg-BG" smtClean="0"/>
              <a:t>Увод в Софтуерното Инженерство</a:t>
            </a:r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0C94032-CD4C-4C25-B0C2-CEC720522D92}" type="slidenum">
              <a:rPr kumimoji="0" lang="en-US" smtClean="0"/>
              <a:pPr/>
              <a:t>5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Нефункционални изисквания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5176" lvl="1" indent="-265176">
              <a:buSzPct val="80000"/>
              <a:buFont typeface="Wingdings 2"/>
              <a:buChar char=""/>
            </a:pPr>
            <a:r>
              <a:rPr lang="bg-BG" sz="3200" dirty="0" smtClean="0"/>
              <a:t>Изисквания за производителност</a:t>
            </a:r>
          </a:p>
          <a:p>
            <a:r>
              <a:rPr lang="bg-BG" sz="3200" dirty="0" smtClean="0"/>
              <a:t>Изисквания за безопасност </a:t>
            </a:r>
          </a:p>
          <a:p>
            <a:r>
              <a:rPr lang="bg-BG" sz="3200" dirty="0" smtClean="0"/>
              <a:t>Изисквания за сигурност</a:t>
            </a:r>
          </a:p>
          <a:p>
            <a:pPr marL="265176" lvl="1" indent="-265176">
              <a:buSzPct val="80000"/>
              <a:buFont typeface="Wingdings 2"/>
              <a:buChar char=""/>
            </a:pPr>
            <a:r>
              <a:rPr lang="bg-BG" sz="3200" dirty="0" smtClean="0"/>
              <a:t>Изисквания за качество</a:t>
            </a:r>
          </a:p>
          <a:p>
            <a:pPr marL="265176" lvl="1" indent="-265176">
              <a:buSzPct val="80000"/>
              <a:buFont typeface="Wingdings 2"/>
              <a:buChar char=""/>
            </a:pPr>
            <a:r>
              <a:rPr lang="bg-BG" sz="3200" dirty="0" smtClean="0"/>
              <a:t>Бизнес изисквания</a:t>
            </a:r>
            <a:endParaRPr lang="en-US" sz="3200" dirty="0" smtClean="0"/>
          </a:p>
          <a:p>
            <a:pPr marL="265176" lvl="1" indent="-265176">
              <a:buSzPct val="80000"/>
              <a:buFont typeface="Wingdings 2"/>
              <a:buChar char=""/>
            </a:pPr>
            <a:endParaRPr lang="en-US" sz="2000" dirty="0" smtClean="0"/>
          </a:p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bg-BG" smtClean="0"/>
              <a:t>Увод в Софтуерното Инженерство</a:t>
            </a:r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0C94032-CD4C-4C25-B0C2-CEC720522D92}" type="slidenum">
              <a:rPr kumimoji="0" lang="en-US" smtClean="0"/>
              <a:pPr/>
              <a:t>6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Потребителски интерфейс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bg-BG" smtClean="0"/>
              <a:t>Увод в Софтуерното Инженерство</a:t>
            </a:r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0C94032-CD4C-4C25-B0C2-CEC720522D92}" type="slidenum">
              <a:rPr kumimoji="0" lang="en-US" smtClean="0"/>
              <a:pPr/>
              <a:t>7</a:t>
            </a:fld>
            <a:endParaRPr kumimoji="0" lang="en-US" dirty="0">
              <a:solidFill>
                <a:srgbClr val="FFFFFF"/>
              </a:solidFill>
            </a:endParaRPr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200" y="1644682"/>
            <a:ext cx="5112568" cy="44644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Потребителски интерфейс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</a:t>
            </a:r>
            <a:r>
              <a:rPr lang="bg-BG" smtClean="0"/>
              <a:t>6/17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bg-BG" smtClean="0"/>
              <a:t>Увод в Софтуерното Инженерство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/>
              <a:t>8</a:t>
            </a:fld>
            <a:endParaRPr kumimoji="0" lang="en-US" dirty="0">
              <a:solidFill>
                <a:srgbClr val="FFFFFF"/>
              </a:solidFill>
            </a:endParaRPr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553" y="1628800"/>
            <a:ext cx="5705862" cy="44830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Потребителски интерфейс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</a:t>
            </a:r>
            <a:r>
              <a:rPr lang="bg-BG" smtClean="0"/>
              <a:t>6/17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bg-BG" smtClean="0"/>
              <a:t>Увод в Софтуерното Инженерство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/>
              <a:t>9</a:t>
            </a:fld>
            <a:endParaRPr kumimoji="0" lang="en-US" dirty="0">
              <a:solidFill>
                <a:srgbClr val="FFFFFF"/>
              </a:solidFill>
            </a:endParaRPr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172" y="1640395"/>
            <a:ext cx="5616624" cy="4464496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389</TotalTime>
  <Words>510</Words>
  <Application>Microsoft Office PowerPoint</Application>
  <PresentationFormat>On-screen Show (4:3)</PresentationFormat>
  <Paragraphs>115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Calibri</vt:lpstr>
      <vt:lpstr>Verdana</vt:lpstr>
      <vt:lpstr>Wingdings 2</vt:lpstr>
      <vt:lpstr>Aspect</vt:lpstr>
      <vt:lpstr>Super Foods</vt:lpstr>
      <vt:lpstr>Съдържание</vt:lpstr>
      <vt:lpstr>Обхват, перспективи и потребители на проекта</vt:lpstr>
      <vt:lpstr>Обхват, перспективи и потребители на проекта</vt:lpstr>
      <vt:lpstr>Функционални изисквания</vt:lpstr>
      <vt:lpstr>Нефункционални изисквания</vt:lpstr>
      <vt:lpstr>Потребителски интерфейс</vt:lpstr>
      <vt:lpstr>Потребителски интерфейс</vt:lpstr>
      <vt:lpstr>Потребителски интерфейс</vt:lpstr>
      <vt:lpstr>Потребителски интерфейс</vt:lpstr>
      <vt:lpstr>Основни потребителски случаи</vt:lpstr>
      <vt:lpstr>Основни потребителски случаи</vt:lpstr>
      <vt:lpstr>Основни потребителски случаи</vt:lpstr>
      <vt:lpstr>Основни потребителски случаи</vt:lpstr>
      <vt:lpstr>Основни потребителски случаи</vt:lpstr>
      <vt:lpstr>Диаграми на последователност</vt:lpstr>
      <vt:lpstr>Диаграми на активностите</vt:lpstr>
      <vt:lpstr>Диаграми на активностите</vt:lpstr>
      <vt:lpstr>Диаграми на активностите</vt:lpstr>
      <vt:lpstr>Пакетни и клас диаграми</vt:lpstr>
      <vt:lpstr>Пакетни и клас диаграми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Dessy</dc:creator>
  <cp:lastModifiedBy>Niki</cp:lastModifiedBy>
  <cp:revision>62</cp:revision>
  <dcterms:created xsi:type="dcterms:W3CDTF">2012-10-30T14:08:05Z</dcterms:created>
  <dcterms:modified xsi:type="dcterms:W3CDTF">2020-01-27T21:54:14Z</dcterms:modified>
</cp:coreProperties>
</file>